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70" r:id="rId2"/>
    <p:sldId id="288" r:id="rId3"/>
    <p:sldId id="285" r:id="rId4"/>
    <p:sldId id="267" r:id="rId5"/>
    <p:sldId id="302" r:id="rId6"/>
    <p:sldId id="305" r:id="rId7"/>
    <p:sldId id="268" r:id="rId8"/>
    <p:sldId id="306" r:id="rId9"/>
    <p:sldId id="282" r:id="rId10"/>
    <p:sldId id="310" r:id="rId11"/>
    <p:sldId id="315" r:id="rId12"/>
    <p:sldId id="309" r:id="rId13"/>
    <p:sldId id="300" r:id="rId14"/>
    <p:sldId id="316" r:id="rId15"/>
    <p:sldId id="311" r:id="rId16"/>
    <p:sldId id="313" r:id="rId17"/>
    <p:sldId id="317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11016"/>
    <a:srgbClr val="531C22"/>
    <a:srgbClr val="3B3D41"/>
    <a:srgbClr val="222327"/>
    <a:srgbClr val="D70110"/>
    <a:srgbClr val="D22E3F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92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01AD3-9444-954A-9F8A-A5895F24E061}" type="datetimeFigureOut">
              <a:rPr kumimoji="1" lang="zh-CN" altLang="en-US" smtClean="0"/>
              <a:pPr/>
              <a:t>2019/7/30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A0648-7A2C-E145-9C2C-C1449BEA3AF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69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5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16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2651255"/>
            <a:ext cx="12192000" cy="1555492"/>
          </a:xfrm>
          <a:prstGeom prst="rtTriangle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 8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416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2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2" t="2139" r="174" b="213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9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88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/>
          <a:stretch/>
        </p:blipFill>
        <p:spPr>
          <a:xfrm>
            <a:off x="3" y="2"/>
            <a:ext cx="12191999" cy="3780463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85555"/>
          <a:stretch/>
        </p:blipFill>
        <p:spPr>
          <a:xfrm flipV="1">
            <a:off x="3" y="3724979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  <p:extLst>
      <p:ext uri="{BB962C8B-B14F-4D97-AF65-F5344CB8AC3E}">
        <p14:creationId xmlns:p14="http://schemas.microsoft.com/office/powerpoint/2010/main" val="223794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9917FE6-7AE6-434D-99D3-486EFBFC5A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2019/7/30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B16E67-5434-44FA-98D3-DE3015CBAA8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0" y="422463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陈霈霖</a:t>
            </a:r>
            <a:endParaRPr lang="en-US" altLang="zh-CN" sz="2400" b="1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VIKA</a:t>
            </a:r>
            <a:r>
              <a:rPr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维格智数创始人</a:t>
            </a:r>
            <a:r>
              <a:rPr lang="en-US" altLang="zh-CN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/CEO</a:t>
            </a:r>
          </a:p>
          <a:p>
            <a:pPr algn="ctr"/>
            <a:endParaRPr lang="en-US" altLang="zh-CN" sz="2400" b="1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lang="en-US" altLang="zh-CN" sz="2400" b="1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lang="en-US" altLang="zh-CN" sz="2400" b="1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8744" y="1326419"/>
            <a:ext cx="97321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</a:t>
            </a:r>
            <a:r>
              <a:rPr lang="zh-CN" altLang="en-US" sz="7200" b="1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个</a:t>
            </a:r>
            <a:r>
              <a:rPr lang="zh-CN" altLang="en-US" sz="48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公式  看</a:t>
            </a:r>
            <a:r>
              <a:rPr lang="zh-CN" altLang="en-US" sz="4800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懂并执行数字化</a:t>
            </a:r>
            <a:r>
              <a:rPr lang="zh-CN" altLang="en-US" sz="48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</a:t>
            </a:r>
            <a:endParaRPr lang="zh-CN" altLang="en-US" sz="4800" dirty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4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0190" y="1527861"/>
            <a:ext cx="9769148" cy="437904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44300" y="2199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154" y="681588"/>
            <a:ext cx="1066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信息化是高效组织体系的催化剂，本质是在完整的</a:t>
            </a:r>
            <a:r>
              <a:rPr lang="en-US" altLang="zh-CN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治理框架之下，利用工具型软件驱动经营管理的标准化字化效果负责的不止是</a:t>
            </a:r>
            <a:r>
              <a:rPr lang="en-US" altLang="zh-CN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CIO</a:t>
            </a:r>
            <a:endParaRPr lang="zh-CN" altLang="en-US" sz="1400" dirty="0">
              <a:solidFill>
                <a:schemeClr val="bg1">
                  <a:alpha val="7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4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58814" y="21992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</a:t>
            </a:r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管理案例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154" y="681588"/>
            <a:ext cx="1066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信息化是高效组织体系的催化剂，本质是在完整的</a:t>
            </a:r>
            <a:r>
              <a:rPr lang="en-US" altLang="zh-CN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治理框架之下，利用工具型软件驱动经营管理的标准化字化效果负责的不止是</a:t>
            </a:r>
            <a:r>
              <a:rPr lang="en-US" altLang="zh-CN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CIO</a:t>
            </a:r>
            <a:endParaRPr lang="zh-CN" altLang="en-US" sz="1400" dirty="0">
              <a:solidFill>
                <a:schemeClr val="bg1">
                  <a:alpha val="7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0139" y="2016249"/>
            <a:ext cx="7204568" cy="4240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/>
          <p:cNvSpPr txBox="1"/>
          <p:nvPr/>
        </p:nvSpPr>
        <p:spPr>
          <a:xfrm>
            <a:off x="4578861" y="1241197"/>
            <a:ext cx="247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业务流程系统</a:t>
            </a:r>
          </a:p>
        </p:txBody>
      </p:sp>
    </p:spTree>
    <p:extLst>
      <p:ext uri="{BB962C8B-B14F-4D97-AF65-F5344CB8AC3E}">
        <p14:creationId xmlns:p14="http://schemas.microsoft.com/office/powerpoint/2010/main" val="11550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308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5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9309" y="4461323"/>
            <a:ext cx="5982139" cy="11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最高决策者关注的往往是业绩的增长，</a:t>
            </a:r>
            <a:endParaRPr lang="en-US" altLang="zh-CN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业绩增长能带来最直接的量化呈现。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263889" y="2429232"/>
            <a:ext cx="625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1568483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414" y="1655182"/>
            <a:ext cx="11007428" cy="4442401"/>
          </a:xfrm>
          <a:prstGeom prst="rect">
            <a:avLst/>
          </a:prstGeom>
        </p:spPr>
      </p:pic>
      <p:cxnSp>
        <p:nvCxnSpPr>
          <p:cNvPr id="19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44300" y="21992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1154" y="681588"/>
            <a:ext cx="5032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根据整个系统涉及的使用用户，架构出每个用户所涉及的需求</a:t>
            </a:r>
          </a:p>
        </p:txBody>
      </p:sp>
    </p:spTree>
    <p:extLst>
      <p:ext uri="{BB962C8B-B14F-4D97-AF65-F5344CB8AC3E}">
        <p14:creationId xmlns:p14="http://schemas.microsoft.com/office/powerpoint/2010/main" val="38347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44300" y="21992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</a:t>
            </a:r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营销案例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1154" y="681588"/>
            <a:ext cx="5032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根据整个系统涉及的使用用户，架构出每个用户所涉及的需求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123" y="1245725"/>
            <a:ext cx="10696599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308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6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6306" y="4461323"/>
            <a:ext cx="7129593" cy="11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最终数字化和公司财富同时，</a:t>
            </a:r>
            <a:endParaRPr lang="en-US" altLang="zh-CN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促使“数字化”演化成企业的核心战略和成长引擎。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263889" y="2429232"/>
            <a:ext cx="625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1568483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菱形 5"/>
          <p:cNvSpPr/>
          <p:nvPr/>
        </p:nvSpPr>
        <p:spPr>
          <a:xfrm>
            <a:off x="1018469" y="1041891"/>
            <a:ext cx="2250250" cy="2250250"/>
          </a:xfrm>
          <a:prstGeom prst="diamond">
            <a:avLst/>
          </a:prstGeom>
          <a:solidFill>
            <a:schemeClr val="bg1">
              <a:alpha val="20000"/>
            </a:schemeClr>
          </a:solidFill>
          <a:ln w="38100" cap="sq" cmpd="dbl">
            <a:solidFill>
              <a:schemeClr val="bg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连接符 9"/>
          <p:cNvCxnSpPr/>
          <p:nvPr/>
        </p:nvCxnSpPr>
        <p:spPr>
          <a:xfrm>
            <a:off x="1333504" y="2167016"/>
            <a:ext cx="16201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/>
        </p:nvSpPr>
        <p:spPr>
          <a:xfrm>
            <a:off x="1423514" y="150413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管理</a:t>
            </a:r>
            <a:endParaRPr lang="zh-CN" altLang="en-US" sz="36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1536027" y="2122011"/>
            <a:ext cx="121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lang="zh-CN" altLang="en-US" sz="40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4990862" y="1041891"/>
            <a:ext cx="2250250" cy="2250250"/>
          </a:xfrm>
          <a:prstGeom prst="diamond">
            <a:avLst/>
          </a:prstGeom>
          <a:solidFill>
            <a:schemeClr val="bg1">
              <a:alpha val="20000"/>
            </a:schemeClr>
          </a:solidFill>
          <a:ln w="38100" cap="sq" cmpd="dbl">
            <a:solidFill>
              <a:schemeClr val="bg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1" name="直接连接符 9"/>
          <p:cNvCxnSpPr/>
          <p:nvPr/>
        </p:nvCxnSpPr>
        <p:spPr>
          <a:xfrm>
            <a:off x="5305897" y="2167016"/>
            <a:ext cx="16201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907" y="150413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</a:t>
            </a:r>
            <a:endParaRPr lang="zh-CN" altLang="en-US" sz="36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8420" y="2122011"/>
            <a:ext cx="121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lang="zh-CN" altLang="en-US" sz="40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8963255" y="1026901"/>
            <a:ext cx="2250250" cy="2250250"/>
          </a:xfrm>
          <a:prstGeom prst="diamond">
            <a:avLst/>
          </a:prstGeom>
          <a:solidFill>
            <a:schemeClr val="bg1">
              <a:alpha val="20000"/>
            </a:schemeClr>
          </a:solidFill>
          <a:ln w="38100" cap="sq" cmpd="dbl">
            <a:solidFill>
              <a:schemeClr val="bg1">
                <a:lumMod val="7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5" name="直接连接符 9"/>
          <p:cNvCxnSpPr/>
          <p:nvPr/>
        </p:nvCxnSpPr>
        <p:spPr>
          <a:xfrm>
            <a:off x="9278290" y="2152026"/>
            <a:ext cx="16201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1"/>
          <p:cNvSpPr txBox="1"/>
          <p:nvPr/>
        </p:nvSpPr>
        <p:spPr>
          <a:xfrm>
            <a:off x="9368300" y="148914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数据</a:t>
            </a:r>
            <a:endParaRPr lang="zh-CN" altLang="en-US" sz="36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9480813" y="2107021"/>
            <a:ext cx="121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prstClr val="white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lang="zh-CN" altLang="en-US" sz="4000" dirty="0">
              <a:solidFill>
                <a:prstClr val="white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21" name="直接连接符 22"/>
          <p:cNvCxnSpPr/>
          <p:nvPr/>
        </p:nvCxnSpPr>
        <p:spPr>
          <a:xfrm>
            <a:off x="2138671" y="3382082"/>
            <a:ext cx="0" cy="225025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2"/>
          <p:cNvCxnSpPr/>
          <p:nvPr/>
        </p:nvCxnSpPr>
        <p:spPr>
          <a:xfrm flipH="1">
            <a:off x="818097" y="4033814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2"/>
          <p:cNvCxnSpPr/>
          <p:nvPr/>
        </p:nvCxnSpPr>
        <p:spPr>
          <a:xfrm flipH="1">
            <a:off x="818097" y="5115599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103212" y="3640196"/>
            <a:ext cx="10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OA</a:t>
            </a:r>
            <a:endParaRPr kumimoji="1" lang="zh-CN" altLang="en-US" sz="24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97083" y="4696000"/>
            <a:ext cx="10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ERP</a:t>
            </a:r>
            <a:endParaRPr kumimoji="1" lang="zh-CN" altLang="en-US" sz="24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28" name="直接连接符 22"/>
          <p:cNvCxnSpPr/>
          <p:nvPr/>
        </p:nvCxnSpPr>
        <p:spPr>
          <a:xfrm>
            <a:off x="2327127" y="4645680"/>
            <a:ext cx="966161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315964" y="4228684"/>
            <a:ext cx="10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POS</a:t>
            </a:r>
            <a:endParaRPr kumimoji="1" lang="zh-CN" altLang="en-US" sz="24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31" name="直接连接符 22"/>
          <p:cNvCxnSpPr/>
          <p:nvPr/>
        </p:nvCxnSpPr>
        <p:spPr>
          <a:xfrm>
            <a:off x="6110497" y="3406079"/>
            <a:ext cx="0" cy="225025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22"/>
          <p:cNvCxnSpPr/>
          <p:nvPr/>
        </p:nvCxnSpPr>
        <p:spPr>
          <a:xfrm flipH="1">
            <a:off x="4789923" y="4057811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22"/>
          <p:cNvCxnSpPr/>
          <p:nvPr/>
        </p:nvCxnSpPr>
        <p:spPr>
          <a:xfrm flipH="1">
            <a:off x="4789923" y="5139596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773218" y="3662928"/>
            <a:ext cx="15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会员系统</a:t>
            </a:r>
          </a:p>
        </p:txBody>
      </p:sp>
      <p:cxnSp>
        <p:nvCxnSpPr>
          <p:cNvPr id="36" name="直接连接符 22"/>
          <p:cNvCxnSpPr/>
          <p:nvPr/>
        </p:nvCxnSpPr>
        <p:spPr>
          <a:xfrm>
            <a:off x="6298953" y="4669677"/>
            <a:ext cx="966161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227830" y="4267671"/>
            <a:ext cx="153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电商平台</a:t>
            </a:r>
          </a:p>
        </p:txBody>
      </p:sp>
      <p:cxnSp>
        <p:nvCxnSpPr>
          <p:cNvPr id="38" name="直接连接符 22"/>
          <p:cNvCxnSpPr/>
          <p:nvPr/>
        </p:nvCxnSpPr>
        <p:spPr>
          <a:xfrm>
            <a:off x="10099618" y="3391125"/>
            <a:ext cx="0" cy="225025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22"/>
          <p:cNvCxnSpPr/>
          <p:nvPr/>
        </p:nvCxnSpPr>
        <p:spPr>
          <a:xfrm flipH="1">
            <a:off x="8779044" y="4042857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22"/>
          <p:cNvCxnSpPr/>
          <p:nvPr/>
        </p:nvCxnSpPr>
        <p:spPr>
          <a:xfrm flipH="1">
            <a:off x="8779044" y="5124642"/>
            <a:ext cx="117875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809024" y="3662928"/>
            <a:ext cx="149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数据集市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058030" y="4705043"/>
            <a:ext cx="10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BI</a:t>
            </a:r>
            <a:endParaRPr kumimoji="1" lang="zh-CN" altLang="en-US" sz="24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43" name="直接连接符 22"/>
          <p:cNvCxnSpPr/>
          <p:nvPr/>
        </p:nvCxnSpPr>
        <p:spPr>
          <a:xfrm>
            <a:off x="10288074" y="4654723"/>
            <a:ext cx="966161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0276911" y="4237727"/>
            <a:ext cx="1477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数据仓库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763485" y="4714647"/>
            <a:ext cx="1557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客流系统</a:t>
            </a:r>
          </a:p>
        </p:txBody>
      </p:sp>
    </p:spTree>
    <p:extLst>
      <p:ext uri="{BB962C8B-B14F-4D97-AF65-F5344CB8AC3E}">
        <p14:creationId xmlns:p14="http://schemas.microsoft.com/office/powerpoint/2010/main" val="68669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4" grpId="0"/>
      <p:bldP spid="37" grpId="0"/>
      <p:bldP spid="41" grpId="0"/>
      <p:bldP spid="42" grpId="0"/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40359" y="21992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数字引擎案例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3848" y="2380342"/>
            <a:ext cx="29318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可视化的数据管理平台：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杜绝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Excel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文件满天飞；</a:t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节省文员工作成本；</a:t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轻松而专业实现数字化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转型。</a:t>
            </a:r>
            <a:endParaRPr kumimoji="1" lang="zh-CN" altLang="en-US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154" y="68158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企业大数据源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71" y="1582857"/>
            <a:ext cx="6666787" cy="33537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1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041" y="1511106"/>
            <a:ext cx="3183133" cy="32176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7" y="957431"/>
            <a:ext cx="7278337" cy="46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333569" y="-208782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1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325" y="2403061"/>
            <a:ext cx="6191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Why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76632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95325" y="4066306"/>
            <a:ext cx="3506286" cy="586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为什么要做数字化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3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138571" y="1283287"/>
            <a:ext cx="2718407" cy="46166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数字化的价值所在</a:t>
            </a:r>
          </a:p>
        </p:txBody>
      </p:sp>
      <p:sp>
        <p:nvSpPr>
          <p:cNvPr id="21" name="矩形 20"/>
          <p:cNvSpPr/>
          <p:nvPr/>
        </p:nvSpPr>
        <p:spPr>
          <a:xfrm>
            <a:off x="2336911" y="2228557"/>
            <a:ext cx="2321729" cy="66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数字化创新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打造企业数字化资产</a:t>
            </a:r>
            <a:endParaRPr lang="zh-CN" altLang="en-US" sz="1351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6082" y="3025099"/>
            <a:ext cx="2049683" cy="205705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29394" y="5140028"/>
            <a:ext cx="2568103" cy="877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增值化业务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放大主营业务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同时延伸增量业务能力</a:t>
            </a:r>
            <a:endParaRPr lang="zh-CN" altLang="en-US" sz="1351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496081" y="5142217"/>
            <a:ext cx="6096000" cy="8774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智能化运营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通过数字化系统</a:t>
            </a:r>
          </a:p>
          <a:p>
            <a:pPr algn="ctr"/>
            <a:r>
              <a:rPr lang="zh-CN" altLang="en-US" sz="135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改善运营和管理模式</a:t>
            </a:r>
            <a:endParaRPr lang="zh-CN" altLang="en-US" sz="1351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44302" y="21992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公式一：数字化</a:t>
            </a:r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三价值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21152" y="681585"/>
            <a:ext cx="1569660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1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一切以目标为导向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18019" y="2819829"/>
            <a:ext cx="6038851" cy="11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商业组织数字化，离不开商业的本质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赚钱、省钱、资产</a:t>
            </a:r>
          </a:p>
        </p:txBody>
      </p:sp>
    </p:spTree>
    <p:extLst>
      <p:ext uri="{BB962C8B-B14F-4D97-AF65-F5344CB8AC3E}">
        <p14:creationId xmlns:p14="http://schemas.microsoft.com/office/powerpoint/2010/main" val="13821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9309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397" b="1" dirty="0">
                <a:solidFill>
                  <a:srgbClr val="B11016">
                    <a:alpha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71397" b="1">
              <a:solidFill>
                <a:srgbClr val="B11016">
                  <a:alpha val="1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97265" y="2448908"/>
            <a:ext cx="625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What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1568483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94296" y="3876676"/>
            <a:ext cx="3877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数字化是什么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5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4947" y="2199108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rgbClr val="FED354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数字化转型是科技和技术问题？</a:t>
            </a:r>
            <a:endParaRPr lang="zh-CN" altLang="en-US" sz="10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40877" y="4145004"/>
            <a:ext cx="5381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ED354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从人到机器的业务变革</a:t>
            </a:r>
            <a:endParaRPr lang="zh-CN" altLang="en-US" sz="11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83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73965" y="1457603"/>
            <a:ext cx="2718407" cy="46166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谁来为数字化负责</a:t>
            </a:r>
          </a:p>
        </p:txBody>
      </p:sp>
      <p:sp>
        <p:nvSpPr>
          <p:cNvPr id="21" name="矩形 20"/>
          <p:cNvSpPr/>
          <p:nvPr/>
        </p:nvSpPr>
        <p:spPr>
          <a:xfrm>
            <a:off x="2772304" y="2135535"/>
            <a:ext cx="2321729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一把手工程</a:t>
            </a:r>
          </a:p>
          <a:p>
            <a:pPr algn="ctr"/>
            <a:r>
              <a:rPr lang="en-US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</a:t>
            </a:r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负有最高责任</a:t>
            </a:r>
            <a:endParaRPr lang="en-US" altLang="zh-CN" sz="1400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决定数字化成效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4149" y="3053662"/>
            <a:ext cx="1698035" cy="17041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4302" y="21992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公式二：数字化</a:t>
            </a:r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三要素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1154" y="681585"/>
            <a:ext cx="2890535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1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真正对数字化效果负责的不止是</a:t>
            </a:r>
            <a:r>
              <a:rPr lang="en-US" altLang="zh-CN" sz="1351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CIO</a:t>
            </a:r>
            <a:endParaRPr lang="zh-CN" altLang="en-US" sz="1351" dirty="0">
              <a:solidFill>
                <a:schemeClr val="bg1">
                  <a:alpha val="7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591" y="4875712"/>
            <a:ext cx="3190071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组织能力</a:t>
            </a:r>
          </a:p>
          <a:p>
            <a:pPr algn="ctr"/>
            <a:r>
              <a:rPr lang="en-US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HRD</a:t>
            </a:r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需要引起数字化重视</a:t>
            </a: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数字化是一种团队能力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70662" y="4887288"/>
            <a:ext cx="2718407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项目管理</a:t>
            </a: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数字化系统的本质是项目</a:t>
            </a:r>
          </a:p>
          <a:p>
            <a:pPr algn="ctr"/>
            <a:r>
              <a:rPr lang="en-US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PM</a:t>
            </a:r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需条理化地推进节奏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6643" y="1932630"/>
            <a:ext cx="4448676" cy="2885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351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对非科技企业来说</a:t>
            </a:r>
          </a:p>
          <a:p>
            <a:pPr algn="ctr"/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、</a:t>
            </a: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HRD</a:t>
            </a:r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、</a:t>
            </a:r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PMO</a:t>
            </a: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都需要对数字化负责</a:t>
            </a:r>
          </a:p>
          <a:p>
            <a:pPr algn="ctr"/>
            <a:endParaRPr lang="zh-CN" altLang="en-US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数字化转型本质是业务方转型</a:t>
            </a:r>
          </a:p>
          <a:p>
            <a:pPr algn="ctr"/>
            <a:endParaRPr lang="zh-CN" altLang="en-US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大家都误以为科技很重要</a:t>
            </a:r>
          </a:p>
        </p:txBody>
      </p:sp>
    </p:spTree>
    <p:extLst>
      <p:ext uri="{BB962C8B-B14F-4D97-AF65-F5344CB8AC3E}">
        <p14:creationId xmlns:p14="http://schemas.microsoft.com/office/powerpoint/2010/main" val="4412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33569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3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325" y="2403061"/>
            <a:ext cx="6191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How</a:t>
            </a:r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76632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95325" y="3876676"/>
            <a:ext cx="3031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数字化如何做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68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4"/>
          <p:cNvCxnSpPr/>
          <p:nvPr/>
        </p:nvCxnSpPr>
        <p:spPr>
          <a:xfrm flipV="1">
            <a:off x="229394" y="219922"/>
            <a:ext cx="2103" cy="832535"/>
          </a:xfrm>
          <a:prstGeom prst="line">
            <a:avLst/>
          </a:prstGeom>
          <a:ln w="1270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437996" y="1559231"/>
            <a:ext cx="5065328" cy="461665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企业数字化转型的三大主要领域</a:t>
            </a:r>
          </a:p>
        </p:txBody>
      </p:sp>
      <p:sp>
        <p:nvSpPr>
          <p:cNvPr id="21" name="矩形 20"/>
          <p:cNvSpPr/>
          <p:nvPr/>
        </p:nvSpPr>
        <p:spPr>
          <a:xfrm>
            <a:off x="2772302" y="4815676"/>
            <a:ext cx="2321729" cy="515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落地具体数据中台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3084149" y="3053662"/>
            <a:ext cx="1698035" cy="17041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4302" y="21992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数字化三支柱</a:t>
            </a:r>
            <a:endParaRPr lang="zh-CN" altLang="en-US" sz="2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1152" y="681585"/>
            <a:ext cx="2262158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1" dirty="0">
                <a:solidFill>
                  <a:schemeClr val="bg1">
                    <a:alpha val="7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记住这数字化的三个思考点</a:t>
            </a:r>
          </a:p>
        </p:txBody>
      </p:sp>
      <p:sp>
        <p:nvSpPr>
          <p:cNvPr id="4" name="矩形 3"/>
          <p:cNvSpPr/>
          <p:nvPr/>
        </p:nvSpPr>
        <p:spPr>
          <a:xfrm>
            <a:off x="461883" y="2468884"/>
            <a:ext cx="3190071" cy="515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  <a:endParaRPr lang="en-US" altLang="zh-CN" sz="1351" b="1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供应链、人资、行政</a:t>
            </a:r>
            <a:r>
              <a:rPr lang="mr-IN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……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47210" y="2453687"/>
            <a:ext cx="2718407" cy="515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</a:p>
          <a:p>
            <a:pPr algn="ctr"/>
            <a:r>
              <a:rPr lang="zh-CN" altLang="en-US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拉新、留存、会员</a:t>
            </a:r>
            <a:r>
              <a:rPr lang="mr-IN" altLang="zh-CN" sz="1400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……</a:t>
            </a:r>
            <a:endParaRPr lang="zh-CN" altLang="en-US" sz="14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9239" y="2468886"/>
            <a:ext cx="4448676" cy="220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1351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数字化的一切</a:t>
            </a:r>
          </a:p>
          <a:p>
            <a:pPr algn="ctr"/>
            <a:r>
              <a:rPr lang="zh-CN" altLang="en-US" sz="2400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无非围绕这</a:t>
            </a:r>
            <a:endParaRPr lang="en-US" altLang="zh-CN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lang="en-US" altLang="zh-CN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三大件事</a:t>
            </a:r>
          </a:p>
          <a:p>
            <a:pPr algn="ctr"/>
            <a:endParaRPr lang="zh-CN" altLang="en-US" sz="2400" dirty="0">
              <a:solidFill>
                <a:schemeClr val="accent4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4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308" y="-2110978"/>
            <a:ext cx="5277407" cy="1107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71397" dirty="0">
                <a:solidFill>
                  <a:srgbClr val="B11016">
                    <a:alpha val="10000"/>
                  </a:srgbClr>
                </a:solidFill>
              </a:rPr>
              <a:t>4</a:t>
            </a:r>
            <a:endParaRPr lang="zh-CN" altLang="en-US" sz="71397">
              <a:solidFill>
                <a:srgbClr val="B11016">
                  <a:alpha val="10000"/>
                </a:srgb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565423" y="4472898"/>
            <a:ext cx="5982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管理是一</a:t>
            </a:r>
            <a:r>
              <a:rPr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系列约定俗成，</a:t>
            </a:r>
            <a:endParaRPr lang="en-US" altLang="zh-CN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是一种共识与习惯。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263889" y="2429232"/>
            <a:ext cx="625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1568483" y="2590801"/>
            <a:ext cx="0" cy="1285875"/>
          </a:xfrm>
          <a:prstGeom prst="line">
            <a:avLst/>
          </a:prstGeom>
          <a:ln w="76200" cmpd="thickThin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>
                <a:lumMod val="8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1309</TotalTime>
  <Words>457</Words>
  <Application>Microsoft Macintosh PowerPoint</Application>
  <PresentationFormat>宽屏</PresentationFormat>
  <Paragraphs>101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DengXian</vt:lpstr>
      <vt:lpstr>Segoe UI Light 8</vt:lpstr>
      <vt:lpstr>Source Han Sans CN</vt:lpstr>
      <vt:lpstr>微软雅黑</vt:lpstr>
      <vt:lpstr>微软雅黑 Light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李翾懿</dc:creator>
  <cp:lastModifiedBy>575746792@qq.com</cp:lastModifiedBy>
  <cp:revision>139</cp:revision>
  <dcterms:created xsi:type="dcterms:W3CDTF">2016-01-04T02:34:57Z</dcterms:created>
  <dcterms:modified xsi:type="dcterms:W3CDTF">2019-07-30T11:26:28Z</dcterms:modified>
</cp:coreProperties>
</file>